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68"/>
  </p:notesMasterIdLst>
  <p:sldIdLst>
    <p:sldId id="256" r:id="rId2"/>
    <p:sldId id="269" r:id="rId3"/>
    <p:sldId id="311" r:id="rId4"/>
    <p:sldId id="257" r:id="rId5"/>
    <p:sldId id="258" r:id="rId6"/>
    <p:sldId id="259" r:id="rId7"/>
    <p:sldId id="260" r:id="rId8"/>
    <p:sldId id="263" r:id="rId9"/>
    <p:sldId id="261" r:id="rId10"/>
    <p:sldId id="271" r:id="rId11"/>
    <p:sldId id="262" r:id="rId12"/>
    <p:sldId id="264" r:id="rId13"/>
    <p:sldId id="265" r:id="rId14"/>
    <p:sldId id="266" r:id="rId15"/>
    <p:sldId id="270" r:id="rId16"/>
    <p:sldId id="267" r:id="rId17"/>
    <p:sldId id="268" r:id="rId18"/>
    <p:sldId id="272" r:id="rId19"/>
    <p:sldId id="273" r:id="rId20"/>
    <p:sldId id="274" r:id="rId21"/>
    <p:sldId id="275" r:id="rId22"/>
    <p:sldId id="276" r:id="rId23"/>
    <p:sldId id="277" r:id="rId24"/>
    <p:sldId id="279" r:id="rId25"/>
    <p:sldId id="278" r:id="rId26"/>
    <p:sldId id="316" r:id="rId27"/>
    <p:sldId id="280" r:id="rId28"/>
    <p:sldId id="282" r:id="rId29"/>
    <p:sldId id="283" r:id="rId30"/>
    <p:sldId id="315" r:id="rId31"/>
    <p:sldId id="284" r:id="rId32"/>
    <p:sldId id="285" r:id="rId33"/>
    <p:sldId id="286" r:id="rId34"/>
    <p:sldId id="287" r:id="rId35"/>
    <p:sldId id="288" r:id="rId36"/>
    <p:sldId id="289" r:id="rId37"/>
    <p:sldId id="290" r:id="rId38"/>
    <p:sldId id="291" r:id="rId39"/>
    <p:sldId id="292" r:id="rId40"/>
    <p:sldId id="281" r:id="rId41"/>
    <p:sldId id="293" r:id="rId42"/>
    <p:sldId id="294" r:id="rId43"/>
    <p:sldId id="295" r:id="rId44"/>
    <p:sldId id="297" r:id="rId45"/>
    <p:sldId id="298" r:id="rId46"/>
    <p:sldId id="299" r:id="rId47"/>
    <p:sldId id="313" r:id="rId48"/>
    <p:sldId id="317" r:id="rId49"/>
    <p:sldId id="302" r:id="rId50"/>
    <p:sldId id="296" r:id="rId51"/>
    <p:sldId id="300" r:id="rId52"/>
    <p:sldId id="312" r:id="rId53"/>
    <p:sldId id="310" r:id="rId54"/>
    <p:sldId id="305" r:id="rId55"/>
    <p:sldId id="318" r:id="rId56"/>
    <p:sldId id="306" r:id="rId57"/>
    <p:sldId id="309" r:id="rId58"/>
    <p:sldId id="319" r:id="rId59"/>
    <p:sldId id="308" r:id="rId60"/>
    <p:sldId id="320" r:id="rId61"/>
    <p:sldId id="307" r:id="rId62"/>
    <p:sldId id="321" r:id="rId63"/>
    <p:sldId id="304" r:id="rId64"/>
    <p:sldId id="303" r:id="rId65"/>
    <p:sldId id="314" r:id="rId66"/>
    <p:sldId id="30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5" d="100"/>
          <a:sy n="95" d="100"/>
        </p:scale>
        <p:origin x="-2032"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7/8/18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46</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50</a:t>
            </a:fld>
            <a:endParaRPr lang="en-US"/>
          </a:p>
        </p:txBody>
      </p:sp>
    </p:spTree>
    <p:extLst>
      <p:ext uri="{BB962C8B-B14F-4D97-AF65-F5344CB8AC3E}">
        <p14:creationId xmlns:p14="http://schemas.microsoft.com/office/powerpoint/2010/main" val="5826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20</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21</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22</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behind it?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41</a:t>
            </a:fld>
            <a:endParaRPr lang="en-US"/>
          </a:p>
        </p:txBody>
      </p:sp>
    </p:spTree>
    <p:extLst>
      <p:ext uri="{BB962C8B-B14F-4D97-AF65-F5344CB8AC3E}">
        <p14:creationId xmlns:p14="http://schemas.microsoft.com/office/powerpoint/2010/main" val="4178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missing?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42</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view the underlying data?</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43</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44</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45</a:t>
            </a:fld>
            <a:endParaRPr lang="en-US"/>
          </a:p>
        </p:txBody>
      </p:sp>
    </p:spTree>
    <p:extLst>
      <p:ext uri="{BB962C8B-B14F-4D97-AF65-F5344CB8AC3E}">
        <p14:creationId xmlns:p14="http://schemas.microsoft.com/office/powerpoint/2010/main" val="8803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7/8/18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7/8/18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7/8/18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7/8/18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7/8/18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ww.nytimes.com/2018/07/05/upshot/americans-are-having-fewer-babies-they-told-us-why.html?smid=tw-upshotnyt&amp;smtyp=cu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9.jp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vethirtyeight.com/features/which-world-cup-team-is-the-best-at-wasting-tim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Finding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2699"/>
            <a:ext cx="9144000" cy="3984411"/>
          </a:xfrm>
          <a:prstGeom prst="rect">
            <a:avLst/>
          </a:prstGeom>
        </p:spPr>
      </p:pic>
    </p:spTree>
    <p:extLst>
      <p:ext uri="{BB962C8B-B14F-4D97-AF65-F5344CB8AC3E}">
        <p14:creationId xmlns:p14="http://schemas.microsoft.com/office/powerpoint/2010/main" val="36178061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Screen Shot 2018-07-03 at 4.2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873"/>
            <a:ext cx="9144000" cy="5281127"/>
          </a:xfrm>
          <a:prstGeom prst="rect">
            <a:avLst/>
          </a:prstGeom>
        </p:spPr>
      </p:pic>
      <p:sp>
        <p:nvSpPr>
          <p:cNvPr id="5" name="Oval 4"/>
          <p:cNvSpPr/>
          <p:nvPr/>
        </p:nvSpPr>
        <p:spPr>
          <a:xfrm>
            <a:off x="3136900" y="1576873"/>
            <a:ext cx="7874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882900" y="4916973"/>
            <a:ext cx="13208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2023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7-03 at 4.2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6" y="1600200"/>
            <a:ext cx="8890000" cy="5257800"/>
          </a:xfrm>
          <a:prstGeom prst="rect">
            <a:avLst/>
          </a:prstGeom>
        </p:spPr>
      </p:pic>
      <p:sp>
        <p:nvSpPr>
          <p:cNvPr id="2" name="Title 1"/>
          <p:cNvSpPr>
            <a:spLocks noGrp="1"/>
          </p:cNvSpPr>
          <p:nvPr>
            <p:ph type="title"/>
          </p:nvPr>
        </p:nvSpPr>
        <p:spPr/>
        <p:txBody>
          <a:bodyPr/>
          <a:lstStyle/>
          <a:p>
            <a:r>
              <a:rPr lang="en-US" dirty="0"/>
              <a:t>Learning as we go</a:t>
            </a:r>
          </a:p>
        </p:txBody>
      </p:sp>
      <p:sp>
        <p:nvSpPr>
          <p:cNvPr id="7" name="Oval 6"/>
          <p:cNvSpPr/>
          <p:nvPr/>
        </p:nvSpPr>
        <p:spPr>
          <a:xfrm>
            <a:off x="971189" y="5564964"/>
            <a:ext cx="6544337" cy="5873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1203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1998"/>
            <a:ext cx="9144000" cy="1943001"/>
          </a:xfrm>
          <a:prstGeom prst="rect">
            <a:avLst/>
          </a:prstGeom>
        </p:spPr>
      </p:pic>
    </p:spTree>
    <p:extLst>
      <p:ext uri="{BB962C8B-B14F-4D97-AF65-F5344CB8AC3E}">
        <p14:creationId xmlns:p14="http://schemas.microsoft.com/office/powerpoint/2010/main" val="6787915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7" name="Picture 6" descr="Screen Shot 2018-07-03 at 4.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048"/>
            <a:ext cx="9144000" cy="3718241"/>
          </a:xfrm>
          <a:prstGeom prst="rect">
            <a:avLst/>
          </a:prstGeom>
        </p:spPr>
      </p:pic>
    </p:spTree>
    <p:extLst>
      <p:ext uri="{BB962C8B-B14F-4D97-AF65-F5344CB8AC3E}">
        <p14:creationId xmlns:p14="http://schemas.microsoft.com/office/powerpoint/2010/main" val="679972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345" y="1600200"/>
            <a:ext cx="6455420" cy="5162450"/>
          </a:xfrm>
          <a:prstGeom prst="rect">
            <a:avLst/>
          </a:prstGeom>
        </p:spPr>
      </p:pic>
    </p:spTree>
    <p:extLst>
      <p:ext uri="{BB962C8B-B14F-4D97-AF65-F5344CB8AC3E}">
        <p14:creationId xmlns:p14="http://schemas.microsoft.com/office/powerpoint/2010/main" val="5133438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4" name="Picture 3" descr="Screen Shot 2018-07-03 at 4.3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6289"/>
            <a:ext cx="9144000" cy="3048000"/>
          </a:xfrm>
          <a:prstGeom prst="rect">
            <a:avLst/>
          </a:prstGeom>
        </p:spPr>
      </p:pic>
    </p:spTree>
    <p:extLst>
      <p:ext uri="{BB962C8B-B14F-4D97-AF65-F5344CB8AC3E}">
        <p14:creationId xmlns:p14="http://schemas.microsoft.com/office/powerpoint/2010/main" val="4154926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043"/>
            <a:ext cx="9144000" cy="4207008"/>
          </a:xfrm>
          <a:prstGeom prst="rect">
            <a:avLst/>
          </a:prstGeom>
        </p:spPr>
      </p:pic>
    </p:spTree>
    <p:extLst>
      <p:ext uri="{BB962C8B-B14F-4D97-AF65-F5344CB8AC3E}">
        <p14:creationId xmlns:p14="http://schemas.microsoft.com/office/powerpoint/2010/main" val="1652642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sp>
        <p:nvSpPr>
          <p:cNvPr id="3" name="Content Placeholder 2"/>
          <p:cNvSpPr>
            <a:spLocks noGrp="1"/>
          </p:cNvSpPr>
          <p:nvPr>
            <p:ph idx="1"/>
          </p:nvPr>
        </p:nvSpPr>
        <p:spPr/>
        <p:txBody>
          <a:bodyPr/>
          <a:lstStyle/>
          <a:p>
            <a:r>
              <a:rPr lang="en-US" dirty="0" smtClean="0"/>
              <a:t>You have two VERY valuable assets</a:t>
            </a:r>
            <a:endParaRPr lang="en-US" dirty="0"/>
          </a:p>
        </p:txBody>
      </p:sp>
      <p:pic>
        <p:nvPicPr>
          <p:cNvPr id="5" name="Picture 4" descr="brain_in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 y="2911546"/>
            <a:ext cx="4490986" cy="3946454"/>
          </a:xfrm>
          <a:prstGeom prst="rect">
            <a:avLst/>
          </a:prstGeom>
        </p:spPr>
      </p:pic>
      <p:pic>
        <p:nvPicPr>
          <p:cNvPr id="6" name="Picture 5" descr="download-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74" y="3481376"/>
            <a:ext cx="3949700" cy="2057400"/>
          </a:xfrm>
          <a:prstGeom prst="rect">
            <a:avLst/>
          </a:prstGeom>
        </p:spPr>
      </p:pic>
    </p:spTree>
    <p:extLst>
      <p:ext uri="{BB962C8B-B14F-4D97-AF65-F5344CB8AC3E}">
        <p14:creationId xmlns:p14="http://schemas.microsoft.com/office/powerpoint/2010/main" val="29089310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7" name="Picture 6" descr="gov_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3" y="1600200"/>
            <a:ext cx="5991178" cy="4888802"/>
          </a:xfrm>
          <a:prstGeom prst="rect">
            <a:avLst/>
          </a:prstGeom>
        </p:spPr>
      </p:pic>
    </p:spTree>
    <p:extLst>
      <p:ext uri="{BB962C8B-B14F-4D97-AF65-F5344CB8AC3E}">
        <p14:creationId xmlns:p14="http://schemas.microsoft.com/office/powerpoint/2010/main" val="2773141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pic>
        <p:nvPicPr>
          <p:cNvPr id="5" name="Picture 4" descr="Screen Shot 2018-07-07 at 7.47.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168"/>
            <a:ext cx="9144000" cy="4540813"/>
          </a:xfrm>
          <a:prstGeom prst="rect">
            <a:avLst/>
          </a:prstGeom>
        </p:spPr>
      </p:pic>
      <p:sp>
        <p:nvSpPr>
          <p:cNvPr id="6" name="TextBox 5"/>
          <p:cNvSpPr txBox="1"/>
          <p:nvPr/>
        </p:nvSpPr>
        <p:spPr>
          <a:xfrm>
            <a:off x="327332" y="6190779"/>
            <a:ext cx="13292183" cy="369332"/>
          </a:xfrm>
          <a:prstGeom prst="rect">
            <a:avLst/>
          </a:prstGeom>
          <a:noFill/>
        </p:spPr>
        <p:txBody>
          <a:bodyPr wrap="none" rtlCol="0">
            <a:spAutoFit/>
          </a:bodyPr>
          <a:lstStyle/>
          <a:p>
            <a:r>
              <a:rPr lang="en-US" dirty="0" smtClean="0">
                <a:hlinkClick r:id="rId3"/>
              </a:rPr>
              <a:t>https://</a:t>
            </a:r>
            <a:r>
              <a:rPr lang="en-US" dirty="0" err="1" smtClean="0">
                <a:hlinkClick r:id="rId3"/>
              </a:rPr>
              <a:t>www.nytimes.com</a:t>
            </a:r>
            <a:r>
              <a:rPr lang="en-US" dirty="0" smtClean="0">
                <a:hlinkClick r:id="rId3"/>
              </a:rPr>
              <a:t>/2018/07/05/upshot/</a:t>
            </a:r>
            <a:r>
              <a:rPr lang="en-US" dirty="0" err="1" smtClean="0">
                <a:hlinkClick r:id="rId3"/>
              </a:rPr>
              <a:t>americans-are-having-fewer-babies-they-told-us-why.html?smid</a:t>
            </a:r>
            <a:r>
              <a:rPr lang="en-US" dirty="0" smtClean="0">
                <a:hlinkClick r:id="rId3"/>
              </a:rPr>
              <a:t>=</a:t>
            </a:r>
            <a:r>
              <a:rPr lang="en-US" dirty="0" err="1" smtClean="0">
                <a:hlinkClick r:id="rId3"/>
              </a:rPr>
              <a:t>tw-upshotnyt&amp;smtyp</a:t>
            </a:r>
            <a:r>
              <a:rPr lang="en-US" dirty="0" smtClean="0">
                <a:hlinkClick r:id="rId3"/>
              </a:rPr>
              <a:t>=cur</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3" name="Picture 2" descr="Screen Shot 2018-07-03 at 4.5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952"/>
            <a:ext cx="9144000" cy="5592048"/>
          </a:xfrm>
          <a:prstGeom prst="rect">
            <a:avLst/>
          </a:prstGeom>
        </p:spPr>
      </p:pic>
    </p:spTree>
    <p:extLst>
      <p:ext uri="{BB962C8B-B14F-4D97-AF65-F5344CB8AC3E}">
        <p14:creationId xmlns:p14="http://schemas.microsoft.com/office/powerpoint/2010/main" val="19478941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4" name="Picture 3" descr="Screen Shot 2018-07-03 at 4.56.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6309"/>
            <a:ext cx="9144000" cy="4353400"/>
          </a:xfrm>
          <a:prstGeom prst="rect">
            <a:avLst/>
          </a:prstGeom>
        </p:spPr>
      </p:pic>
    </p:spTree>
    <p:extLst>
      <p:ext uri="{BB962C8B-B14F-4D97-AF65-F5344CB8AC3E}">
        <p14:creationId xmlns:p14="http://schemas.microsoft.com/office/powerpoint/2010/main" val="2089933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5" name="Picture 4" descr="Screen Shot 2018-07-03 at 5.0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 y="1742484"/>
            <a:ext cx="4674290" cy="4997669"/>
          </a:xfrm>
          <a:prstGeom prst="rect">
            <a:avLst/>
          </a:prstGeom>
        </p:spPr>
      </p:pic>
      <p:pic>
        <p:nvPicPr>
          <p:cNvPr id="6" name="Picture 5" descr="Screen Shot 2018-07-03 at 5.0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96" y="1964106"/>
            <a:ext cx="4110957" cy="4540355"/>
          </a:xfrm>
          <a:prstGeom prst="rect">
            <a:avLst/>
          </a:prstGeom>
        </p:spPr>
      </p:pic>
    </p:spTree>
    <p:extLst>
      <p:ext uri="{BB962C8B-B14F-4D97-AF65-F5344CB8AC3E}">
        <p14:creationId xmlns:p14="http://schemas.microsoft.com/office/powerpoint/2010/main" val="2450506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guest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C.J. </a:t>
            </a:r>
            <a:r>
              <a:rPr lang="en-US" b="1" dirty="0" err="1"/>
              <a:t>Ciaramella</a:t>
            </a:r>
            <a:r>
              <a:rPr lang="en-US" b="1" dirty="0"/>
              <a:t> </a:t>
            </a:r>
            <a:r>
              <a:rPr lang="en-US" dirty="0"/>
              <a:t>is a criminal justice reporter at Reason.</a:t>
            </a:r>
          </a:p>
          <a:p>
            <a:endParaRPr lang="en-US" dirty="0"/>
          </a:p>
          <a:p>
            <a:pPr marL="0" indent="0">
              <a:buNone/>
            </a:pPr>
            <a:r>
              <a:rPr lang="en-US" dirty="0"/>
              <a:t>He was previously a politics editor at </a:t>
            </a:r>
            <a:r>
              <a:rPr lang="en-US" dirty="0" err="1"/>
              <a:t>BuzzFeed</a:t>
            </a:r>
            <a:r>
              <a:rPr lang="en-US" dirty="0"/>
              <a:t>, and a reporter for the Washington Free Beacon. His writing has also appeared in Vanity Fair, Vice, The Weekly Standard, High Times, Salon, The Federalist, Pacific Standard, The Washington Post, The Daily Beast, the San Diego Union-Tribune, and Street Sense</a:t>
            </a:r>
            <a:r>
              <a:rPr lang="en-US" dirty="0" smtClean="0"/>
              <a:t>.</a:t>
            </a:r>
          </a:p>
          <a:p>
            <a:pPr marL="0" indent="0">
              <a:buNone/>
            </a:pPr>
            <a:endParaRPr lang="en-US" dirty="0" smtClean="0"/>
          </a:p>
          <a:p>
            <a:pPr marL="0" indent="0">
              <a:buNone/>
            </a:pPr>
            <a:r>
              <a:rPr lang="en-US" dirty="0" smtClean="0"/>
              <a:t>Twitter: @</a:t>
            </a:r>
            <a:r>
              <a:rPr lang="en-US" dirty="0" err="1"/>
              <a:t>cjciaramella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descr="3dfejtdz_400x4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294" y="457200"/>
            <a:ext cx="1008241" cy="1008241"/>
          </a:xfrm>
          <a:prstGeom prst="rect">
            <a:avLst/>
          </a:prstGeom>
        </p:spPr>
      </p:pic>
    </p:spTree>
    <p:extLst>
      <p:ext uri="{BB962C8B-B14F-4D97-AF65-F5344CB8AC3E}">
        <p14:creationId xmlns:p14="http://schemas.microsoft.com/office/powerpoint/2010/main" val="16749493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Non-profits</a:t>
            </a:r>
          </a:p>
          <a:p>
            <a:r>
              <a:rPr lang="en-US" dirty="0" smtClean="0"/>
              <a:t>Think tanks</a:t>
            </a:r>
          </a:p>
          <a:p>
            <a:r>
              <a:rPr lang="en-US" dirty="0" smtClean="0"/>
              <a:t>Academics</a:t>
            </a:r>
          </a:p>
          <a:p>
            <a:endParaRPr lang="en-US" dirty="0"/>
          </a:p>
        </p:txBody>
      </p:sp>
    </p:spTree>
    <p:extLst>
      <p:ext uri="{BB962C8B-B14F-4D97-AF65-F5344CB8AC3E}">
        <p14:creationId xmlns:p14="http://schemas.microsoft.com/office/powerpoint/2010/main" val="2839100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Reports</a:t>
            </a:r>
          </a:p>
          <a:p>
            <a:endParaRPr lang="en-US" dirty="0"/>
          </a:p>
        </p:txBody>
      </p:sp>
      <p:pic>
        <p:nvPicPr>
          <p:cNvPr id="4" name="Picture 3" descr="Screen Shot 2018-07-03 at 9.27.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733" y="1453438"/>
            <a:ext cx="4314791" cy="5227975"/>
          </a:xfrm>
          <a:prstGeom prst="rect">
            <a:avLst/>
          </a:prstGeom>
        </p:spPr>
      </p:pic>
      <p:pic>
        <p:nvPicPr>
          <p:cNvPr id="5" name="Picture 4" descr="Screen Shot 2018-07-03 at 9.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50151"/>
            <a:ext cx="3713516" cy="3667670"/>
          </a:xfrm>
          <a:prstGeom prst="rect">
            <a:avLst/>
          </a:prstGeom>
        </p:spPr>
      </p:pic>
    </p:spTree>
    <p:extLst>
      <p:ext uri="{BB962C8B-B14F-4D97-AF65-F5344CB8AC3E}">
        <p14:creationId xmlns:p14="http://schemas.microsoft.com/office/powerpoint/2010/main" val="27891771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8-07-09 at 7.35.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275" y="2389877"/>
            <a:ext cx="5071344" cy="4214123"/>
          </a:xfrm>
          <a:prstGeom prst="rect">
            <a:avLst/>
          </a:prstGeom>
        </p:spPr>
      </p:pic>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a:xfrm>
            <a:off x="457200" y="1600201"/>
            <a:ext cx="8229600" cy="672432"/>
          </a:xfrm>
        </p:spPr>
        <p:txBody>
          <a:bodyPr/>
          <a:lstStyle/>
          <a:p>
            <a:r>
              <a:rPr lang="en-US" dirty="0" smtClean="0"/>
              <a:t>Journal reports: ask the author(s) for a copy!</a:t>
            </a:r>
            <a:endParaRPr lang="en-US" dirty="0" smtClean="0"/>
          </a:p>
          <a:p>
            <a:endParaRPr lang="en-US" dirty="0"/>
          </a:p>
        </p:txBody>
      </p:sp>
      <p:sp>
        <p:nvSpPr>
          <p:cNvPr id="9" name="Rectangle 8"/>
          <p:cNvSpPr/>
          <p:nvPr/>
        </p:nvSpPr>
        <p:spPr>
          <a:xfrm>
            <a:off x="2486527" y="3756526"/>
            <a:ext cx="1042736" cy="628316"/>
          </a:xfrm>
          <a:prstGeom prst="rect">
            <a:avLst/>
          </a:prstGeom>
          <a:gradFill flip="none" rotWithShape="1">
            <a:gsLst>
              <a:gs pos="0">
                <a:schemeClr val="accent1">
                  <a:shade val="51000"/>
                  <a:satMod val="130000"/>
                  <a:alpha val="43000"/>
                </a:schemeClr>
              </a:gs>
              <a:gs pos="80000">
                <a:schemeClr val="accent1">
                  <a:shade val="93000"/>
                  <a:satMod val="130000"/>
                  <a:alpha val="43000"/>
                </a:schemeClr>
              </a:gs>
              <a:gs pos="100000">
                <a:schemeClr val="accent1">
                  <a:shade val="94000"/>
                  <a:satMod val="135000"/>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18481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CRS = Think tank for Congress</a:t>
            </a:r>
          </a:p>
          <a:p>
            <a:endParaRPr lang="en-US" dirty="0"/>
          </a:p>
        </p:txBody>
      </p:sp>
      <p:pic>
        <p:nvPicPr>
          <p:cNvPr id="6" name="Picture 5" descr="Screen Shot 2018-07-03 at 9.4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8940"/>
            <a:ext cx="9144000" cy="1816220"/>
          </a:xfrm>
          <a:prstGeom prst="rect">
            <a:avLst/>
          </a:prstGeom>
        </p:spPr>
      </p:pic>
      <p:pic>
        <p:nvPicPr>
          <p:cNvPr id="7" name="Picture 6" descr="Screen Shot 2018-07-03 at 9.40.04 PM.png"/>
          <p:cNvPicPr>
            <a:picLocks noChangeAspect="1"/>
          </p:cNvPicPr>
          <p:nvPr/>
        </p:nvPicPr>
        <p:blipFill rotWithShape="1">
          <a:blip r:embed="rId3">
            <a:extLst>
              <a:ext uri="{28A0092B-C50C-407E-A947-70E740481C1C}">
                <a14:useLocalDpi xmlns:a14="http://schemas.microsoft.com/office/drawing/2010/main" val="0"/>
              </a:ext>
            </a:extLst>
          </a:blip>
          <a:srcRect r="25951"/>
          <a:stretch/>
        </p:blipFill>
        <p:spPr>
          <a:xfrm>
            <a:off x="121607" y="4330852"/>
            <a:ext cx="3204079" cy="2426746"/>
          </a:xfrm>
          <a:prstGeom prst="rect">
            <a:avLst/>
          </a:prstGeom>
        </p:spPr>
      </p:pic>
      <p:pic>
        <p:nvPicPr>
          <p:cNvPr id="8" name="Picture 7" descr="Screen Shot 2018-07-03 at 9.4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37" y="4923356"/>
            <a:ext cx="5638509" cy="1502995"/>
          </a:xfrm>
          <a:prstGeom prst="rect">
            <a:avLst/>
          </a:prstGeom>
        </p:spPr>
      </p:pic>
    </p:spTree>
    <p:extLst>
      <p:ext uri="{BB962C8B-B14F-4D97-AF65-F5344CB8AC3E}">
        <p14:creationId xmlns:p14="http://schemas.microsoft.com/office/powerpoint/2010/main" val="12687842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t>C</a:t>
            </a:r>
            <a:r>
              <a:rPr lang="en-US" dirty="0" smtClean="0"/>
              <a:t>SV: comma separated values</a:t>
            </a:r>
          </a:p>
          <a:p>
            <a:r>
              <a:rPr lang="en-US" dirty="0" smtClean="0"/>
              <a:t>Most useful for </a:t>
            </a:r>
            <a:r>
              <a:rPr lang="en-US" dirty="0" smtClean="0"/>
              <a:t>reporters</a:t>
            </a:r>
          </a:p>
          <a:p>
            <a:r>
              <a:rPr lang="en-US" dirty="0" smtClean="0"/>
              <a:t>Problems when data have commas in cells</a:t>
            </a:r>
            <a:endParaRPr lang="en-US" dirty="0" smtClean="0"/>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931" y="4161115"/>
            <a:ext cx="3751179" cy="2336800"/>
          </a:xfrm>
          <a:prstGeom prst="rect">
            <a:avLst/>
          </a:prstGeom>
        </p:spPr>
      </p:pic>
      <p:pic>
        <p:nvPicPr>
          <p:cNvPr id="5" name="Picture 4" descr="Screen Shot 2018-07-03 at 9.5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1115"/>
            <a:ext cx="4711700" cy="2336800"/>
          </a:xfrm>
          <a:prstGeom prst="rect">
            <a:avLst/>
          </a:prstGeom>
        </p:spPr>
      </p:pic>
    </p:spTree>
    <p:extLst>
      <p:ext uri="{BB962C8B-B14F-4D97-AF65-F5344CB8AC3E}">
        <p14:creationId xmlns:p14="http://schemas.microsoft.com/office/powerpoint/2010/main" val="7837678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Can technically </a:t>
            </a:r>
            <a:r>
              <a:rPr lang="en-US" dirty="0"/>
              <a:t>separate </a:t>
            </a:r>
            <a:r>
              <a:rPr lang="en-US" dirty="0" smtClean="0"/>
              <a:t>by anything</a:t>
            </a:r>
          </a:p>
          <a:p>
            <a:r>
              <a:rPr lang="en-US" dirty="0" smtClean="0"/>
              <a:t>Common separators: tabs (TSV), pipes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900" y="3244532"/>
            <a:ext cx="3751179" cy="2336800"/>
          </a:xfrm>
          <a:prstGeom prst="rect">
            <a:avLst/>
          </a:prstGeom>
        </p:spPr>
      </p:pic>
      <p:pic>
        <p:nvPicPr>
          <p:cNvPr id="6" name="Picture 5" descr="Screen Shot 2018-07-03 at 10.0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04107"/>
            <a:ext cx="4396202" cy="1912296"/>
          </a:xfrm>
          <a:prstGeom prst="rect">
            <a:avLst/>
          </a:prstGeom>
        </p:spPr>
      </p:pic>
      <p:pic>
        <p:nvPicPr>
          <p:cNvPr id="7" name="Picture 6" descr="Screen Shot 2018-07-03 at 10.0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77682"/>
            <a:ext cx="3859379" cy="1801754"/>
          </a:xfrm>
          <a:prstGeom prst="rect">
            <a:avLst/>
          </a:prstGeom>
        </p:spPr>
      </p:pic>
    </p:spTree>
    <p:extLst>
      <p:ext uri="{BB962C8B-B14F-4D97-AF65-F5344CB8AC3E}">
        <p14:creationId xmlns:p14="http://schemas.microsoft.com/office/powerpoint/2010/main" val="2618742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Screen Shot 2018-07-07 at 8.2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18" y="57470"/>
            <a:ext cx="6197335" cy="6800530"/>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1938982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CSVs: multiple category problem</a:t>
            </a:r>
          </a:p>
        </p:txBody>
      </p:sp>
      <p:pic>
        <p:nvPicPr>
          <p:cNvPr id="5" name="Picture 4" descr="Screen Shot 2018-07-08 at 4.31.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7920"/>
            <a:ext cx="9144000" cy="2790899"/>
          </a:xfrm>
          <a:prstGeom prst="rect">
            <a:avLst/>
          </a:prstGeom>
        </p:spPr>
      </p:pic>
    </p:spTree>
    <p:extLst>
      <p:ext uri="{BB962C8B-B14F-4D97-AF65-F5344CB8AC3E}">
        <p14:creationId xmlns:p14="http://schemas.microsoft.com/office/powerpoint/2010/main" val="15370973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XML: </a:t>
            </a:r>
            <a:r>
              <a:rPr lang="en-US" dirty="0" err="1" smtClean="0"/>
              <a:t>eXtensible</a:t>
            </a:r>
            <a:r>
              <a:rPr lang="en-US" dirty="0" smtClean="0"/>
              <a:t> markup language</a:t>
            </a:r>
          </a:p>
          <a:p>
            <a:r>
              <a:rPr lang="en-US" dirty="0" smtClean="0"/>
              <a:t>Human and machine readable</a:t>
            </a:r>
            <a:endParaRPr lang="en-US" dirty="0"/>
          </a:p>
        </p:txBody>
      </p:sp>
    </p:spTree>
    <p:extLst>
      <p:ext uri="{BB962C8B-B14F-4D97-AF65-F5344CB8AC3E}">
        <p14:creationId xmlns:p14="http://schemas.microsoft.com/office/powerpoint/2010/main" val="14025132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Screen Shot 2018-07-08 at 4.37.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777661"/>
          </a:xfrm>
          <a:prstGeom prst="rect">
            <a:avLst/>
          </a:prstGeom>
        </p:spPr>
      </p:pic>
      <p:sp>
        <p:nvSpPr>
          <p:cNvPr id="7" name="Rectangle 6"/>
          <p:cNvSpPr/>
          <p:nvPr/>
        </p:nvSpPr>
        <p:spPr>
          <a:xfrm>
            <a:off x="1924708" y="4281749"/>
            <a:ext cx="7122729" cy="1518908"/>
          </a:xfrm>
          <a:prstGeom prst="rect">
            <a:avLst/>
          </a:prstGeom>
          <a:gradFill flip="none" rotWithShape="1">
            <a:gsLst>
              <a:gs pos="0">
                <a:schemeClr val="accent5">
                  <a:tint val="50000"/>
                  <a:satMod val="300000"/>
                  <a:alpha val="23000"/>
                </a:schemeClr>
              </a:gs>
              <a:gs pos="35000">
                <a:schemeClr val="accent5">
                  <a:tint val="37000"/>
                  <a:satMod val="300000"/>
                  <a:alpha val="23000"/>
                </a:schemeClr>
              </a:gs>
              <a:gs pos="100000">
                <a:schemeClr val="accent5">
                  <a:tint val="15000"/>
                  <a:satMod val="350000"/>
                  <a:alpha val="2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05039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For XML, sometimes</a:t>
            </a:r>
            <a:r>
              <a:rPr lang="en-US" dirty="0"/>
              <a:t> </a:t>
            </a:r>
            <a:r>
              <a:rPr lang="en-US" dirty="0" smtClean="0"/>
              <a:t>it’s best to just convert to CSV</a:t>
            </a:r>
          </a:p>
        </p:txBody>
      </p:sp>
      <p:pic>
        <p:nvPicPr>
          <p:cNvPr id="4" name="Picture 3" descr="Screen Shot 2018-07-03 at 10.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9" y="1600200"/>
            <a:ext cx="5083397" cy="5037929"/>
          </a:xfrm>
          <a:prstGeom prst="rect">
            <a:avLst/>
          </a:prstGeom>
        </p:spPr>
      </p:pic>
    </p:spTree>
    <p:extLst>
      <p:ext uri="{BB962C8B-B14F-4D97-AF65-F5344CB8AC3E}">
        <p14:creationId xmlns:p14="http://schemas.microsoft.com/office/powerpoint/2010/main" val="37036285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JSON: JavaScript Object Notation</a:t>
            </a:r>
          </a:p>
          <a:p>
            <a:r>
              <a:rPr lang="en-US" dirty="0" smtClean="0"/>
              <a:t>Not just </a:t>
            </a:r>
            <a:r>
              <a:rPr lang="en-US" dirty="0" err="1" smtClean="0"/>
              <a:t>Javascript</a:t>
            </a:r>
            <a:endParaRPr lang="en-US" dirty="0"/>
          </a:p>
        </p:txBody>
      </p:sp>
      <p:pic>
        <p:nvPicPr>
          <p:cNvPr id="4" name="Picture 3" descr="Screen Shot 2018-07-03 at 10.1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9508"/>
            <a:ext cx="5918150" cy="3587551"/>
          </a:xfrm>
          <a:prstGeom prst="rect">
            <a:avLst/>
          </a:prstGeom>
        </p:spPr>
      </p:pic>
    </p:spTree>
    <p:extLst>
      <p:ext uri="{BB962C8B-B14F-4D97-AF65-F5344CB8AC3E}">
        <p14:creationId xmlns:p14="http://schemas.microsoft.com/office/powerpoint/2010/main" val="9472169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Multiple JSON objects can be put together in an </a:t>
            </a:r>
            <a:r>
              <a:rPr lang="en-US" i="1" dirty="0" smtClean="0"/>
              <a:t>array</a:t>
            </a:r>
            <a:r>
              <a:rPr lang="en-US" dirty="0" smtClean="0"/>
              <a:t> (like rows in a spreadsheet)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2" y="2868568"/>
            <a:ext cx="6585906" cy="3989432"/>
          </a:xfrm>
          <a:prstGeom prst="rect">
            <a:avLst/>
          </a:prstGeom>
        </p:spPr>
      </p:pic>
    </p:spTree>
    <p:extLst>
      <p:ext uri="{BB962C8B-B14F-4D97-AF65-F5344CB8AC3E}">
        <p14:creationId xmlns:p14="http://schemas.microsoft.com/office/powerpoint/2010/main" val="32482946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And just like XML, you can convert these into CSVs, too</a:t>
            </a:r>
          </a:p>
        </p:txBody>
      </p:sp>
      <p:pic>
        <p:nvPicPr>
          <p:cNvPr id="5" name="Picture 4" descr="Screen Shot 2018-07-03 at 10.17.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16" y="1833165"/>
            <a:ext cx="4929083" cy="4465066"/>
          </a:xfrm>
          <a:prstGeom prst="rect">
            <a:avLst/>
          </a:prstGeom>
        </p:spPr>
      </p:pic>
    </p:spTree>
    <p:extLst>
      <p:ext uri="{BB962C8B-B14F-4D97-AF65-F5344CB8AC3E}">
        <p14:creationId xmlns:p14="http://schemas.microsoft.com/office/powerpoint/2010/main" val="14831939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So this =&gt; </a:t>
            </a:r>
          </a:p>
          <a:p>
            <a:endParaRPr lang="en-US" dirty="0"/>
          </a:p>
          <a:p>
            <a:endParaRPr lang="en-US" dirty="0" smtClean="0"/>
          </a:p>
          <a:p>
            <a:pPr marL="0" indent="0">
              <a:buNone/>
            </a:pPr>
            <a:endParaRPr lang="en-US" dirty="0" smtClean="0"/>
          </a:p>
          <a:p>
            <a:endParaRPr lang="en-US" dirty="0" smtClean="0">
              <a:sym typeface="Wingdings"/>
            </a:endParaRPr>
          </a:p>
          <a:p>
            <a:r>
              <a:rPr lang="en-US" dirty="0" smtClean="0">
                <a:sym typeface="Wingdings"/>
              </a:rPr>
              <a:t>Becomes this =&gt;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1" y="1416883"/>
            <a:ext cx="3920855" cy="2375069"/>
          </a:xfrm>
          <a:prstGeom prst="rect">
            <a:avLst/>
          </a:prstGeom>
        </p:spPr>
      </p:pic>
      <p:pic>
        <p:nvPicPr>
          <p:cNvPr id="4" name="Picture 3" descr="Screen Shot 2018-07-03 at 10.1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16" y="4786369"/>
            <a:ext cx="5003800" cy="876300"/>
          </a:xfrm>
          <a:prstGeom prst="rect">
            <a:avLst/>
          </a:prstGeom>
        </p:spPr>
      </p:pic>
    </p:spTree>
    <p:extLst>
      <p:ext uri="{BB962C8B-B14F-4D97-AF65-F5344CB8AC3E}">
        <p14:creationId xmlns:p14="http://schemas.microsoft.com/office/powerpoint/2010/main" val="22230976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7" name="Picture 6" descr="Screen Shot 2018-07-03 at 10.2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28" y="3410902"/>
            <a:ext cx="7310944" cy="3447098"/>
          </a:xfrm>
          <a:prstGeom prst="rect">
            <a:avLst/>
          </a:prstGeom>
        </p:spPr>
      </p:pic>
    </p:spTree>
    <p:extLst>
      <p:ext uri="{BB962C8B-B14F-4D97-AF65-F5344CB8AC3E}">
        <p14:creationId xmlns:p14="http://schemas.microsoft.com/office/powerpoint/2010/main" val="8880607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4" name="Picture 3" descr="Screen Shot 2018-07-03 at 10.23.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1271"/>
            <a:ext cx="9144000" cy="2161309"/>
          </a:xfrm>
          <a:prstGeom prst="rect">
            <a:avLst/>
          </a:prstGeom>
        </p:spPr>
      </p:pic>
    </p:spTree>
    <p:extLst>
      <p:ext uri="{BB962C8B-B14F-4D97-AF65-F5344CB8AC3E}">
        <p14:creationId xmlns:p14="http://schemas.microsoft.com/office/powerpoint/2010/main" val="41616638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u="sng"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914471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PDF</a:t>
            </a:r>
            <a:endParaRPr lang="en-US" dirty="0"/>
          </a:p>
        </p:txBody>
      </p:sp>
      <p:pic>
        <p:nvPicPr>
          <p:cNvPr id="4" name="Picture 3" descr="Screen Shot 2018-07-03 at 9.53.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7" y="2422396"/>
            <a:ext cx="6206066" cy="4304663"/>
          </a:xfrm>
          <a:prstGeom prst="rect">
            <a:avLst/>
          </a:prstGeom>
        </p:spPr>
      </p:pic>
      <p:pic>
        <p:nvPicPr>
          <p:cNvPr id="5" name="Picture 4" descr="8267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882" y="2422396"/>
            <a:ext cx="2084918" cy="2084918"/>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04" y="4809891"/>
            <a:ext cx="1904495" cy="1651616"/>
          </a:xfrm>
          <a:prstGeom prst="rect">
            <a:avLst/>
          </a:prstGeom>
        </p:spPr>
      </p:pic>
    </p:spTree>
    <p:extLst>
      <p:ext uri="{BB962C8B-B14F-4D97-AF65-F5344CB8AC3E}">
        <p14:creationId xmlns:p14="http://schemas.microsoft.com/office/powerpoint/2010/main" val="4270670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4 at 4.0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410" y="1600200"/>
            <a:ext cx="6817180" cy="4491318"/>
          </a:xfrm>
          <a:prstGeom prst="rect">
            <a:avLst/>
          </a:prstGeom>
        </p:spPr>
      </p:pic>
    </p:spTree>
    <p:extLst>
      <p:ext uri="{BB962C8B-B14F-4D97-AF65-F5344CB8AC3E}">
        <p14:creationId xmlns:p14="http://schemas.microsoft.com/office/powerpoint/2010/main" val="1199439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5" name="Picture 4" descr="ice-sharks-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128000" cy="5041900"/>
          </a:xfrm>
          <a:prstGeom prst="rect">
            <a:avLst/>
          </a:prstGeom>
        </p:spPr>
      </p:pic>
    </p:spTree>
    <p:extLst>
      <p:ext uri="{BB962C8B-B14F-4D97-AF65-F5344CB8AC3E}">
        <p14:creationId xmlns:p14="http://schemas.microsoft.com/office/powerpoint/2010/main" val="16374806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8-07-04 at 4.2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0" y="1795463"/>
            <a:ext cx="7899400" cy="4330700"/>
          </a:xfrm>
          <a:prstGeom prst="rect">
            <a:avLst/>
          </a:prstGeom>
        </p:spPr>
      </p:pic>
    </p:spTree>
    <p:extLst>
      <p:ext uri="{BB962C8B-B14F-4D97-AF65-F5344CB8AC3E}">
        <p14:creationId xmlns:p14="http://schemas.microsoft.com/office/powerpoint/2010/main" val="14235490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928" y="1600200"/>
            <a:ext cx="4944272" cy="4652746"/>
          </a:xfrm>
          <a:prstGeom prst="rect">
            <a:avLst/>
          </a:prstGeom>
        </p:spPr>
      </p:pic>
    </p:spTree>
    <p:extLst>
      <p:ext uri="{BB962C8B-B14F-4D97-AF65-F5344CB8AC3E}">
        <p14:creationId xmlns:p14="http://schemas.microsoft.com/office/powerpoint/2010/main" val="186112722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a:xfrm>
            <a:off x="457200" y="1600200"/>
            <a:ext cx="6351291" cy="4946817"/>
          </a:xfrm>
        </p:spPr>
        <p:txBody>
          <a:bodyPr>
            <a:normAutofit fontScale="85000" lnSpcReduction="20000"/>
          </a:bodyPr>
          <a:lstStyle/>
          <a:p>
            <a:r>
              <a:rPr lang="en-US" dirty="0" smtClean="0"/>
              <a:t>Who’s behind it?</a:t>
            </a:r>
          </a:p>
          <a:p>
            <a:pPr lvl="1"/>
            <a:r>
              <a:rPr lang="en-US" dirty="0"/>
              <a:t>Americans United for Life is an American pro-life public interest law firm and advocacy group based in Washington, D.C</a:t>
            </a:r>
            <a:r>
              <a:rPr lang="en-US" dirty="0" smtClean="0"/>
              <a:t>.: </a:t>
            </a:r>
            <a:r>
              <a:rPr lang="en-US" dirty="0"/>
              <a:t>Wikipedia</a:t>
            </a:r>
            <a:endParaRPr lang="en-US" dirty="0" smtClean="0"/>
          </a:p>
          <a:p>
            <a:pPr lvl="1"/>
            <a:r>
              <a:rPr lang="en-US" dirty="0" smtClean="0"/>
              <a:t>Utah Republican Jason </a:t>
            </a:r>
            <a:r>
              <a:rPr lang="en-US" dirty="0" err="1" smtClean="0"/>
              <a:t>Chaffetz</a:t>
            </a:r>
            <a:r>
              <a:rPr lang="en-US" dirty="0" smtClean="0"/>
              <a:t> presented in committee hearing</a:t>
            </a:r>
          </a:p>
          <a:p>
            <a:r>
              <a:rPr lang="en-US" dirty="0" smtClean="0"/>
              <a:t>What’s missing?</a:t>
            </a:r>
          </a:p>
          <a:p>
            <a:pPr lvl="1"/>
            <a:r>
              <a:rPr lang="en-US" dirty="0" smtClean="0"/>
              <a:t>Accurate scale</a:t>
            </a:r>
          </a:p>
          <a:p>
            <a:pPr lvl="1"/>
            <a:r>
              <a:rPr lang="en-US" dirty="0" smtClean="0"/>
              <a:t>Data between 2006 and ‘13</a:t>
            </a:r>
          </a:p>
          <a:p>
            <a:r>
              <a:rPr lang="en-US" dirty="0" smtClean="0"/>
              <a:t>Underlying data set</a:t>
            </a:r>
          </a:p>
          <a:p>
            <a:pPr lvl="1"/>
            <a:r>
              <a:rPr lang="en-US" dirty="0" smtClean="0"/>
              <a:t>Yes!</a:t>
            </a:r>
          </a:p>
          <a:p>
            <a:endParaRPr lang="en-US" dirty="0" smtClean="0"/>
          </a:p>
          <a:p>
            <a:endParaRPr lang="en-US" dirty="0" smtClean="0"/>
          </a:p>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Tree>
    <p:extLst>
      <p:ext uri="{BB962C8B-B14F-4D97-AF65-F5344CB8AC3E}">
        <p14:creationId xmlns:p14="http://schemas.microsoft.com/office/powerpoint/2010/main" val="671422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
        <p:nvSpPr>
          <p:cNvPr id="4" name="Content Placeholder 3"/>
          <p:cNvSpPr>
            <a:spLocks noGrp="1"/>
          </p:cNvSpPr>
          <p:nvPr>
            <p:ph idx="1"/>
          </p:nvPr>
        </p:nvSpPr>
        <p:spPr/>
        <p:txBody>
          <a:bodyPr/>
          <a:lstStyle/>
          <a:p>
            <a:endParaRPr lang="en-US"/>
          </a:p>
        </p:txBody>
      </p:sp>
      <p:pic>
        <p:nvPicPr>
          <p:cNvPr id="5" name="Picture 4" descr="Screen Shot 2018-07-04 at 4.3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5943600" cy="4572000"/>
          </a:xfrm>
          <a:prstGeom prst="rect">
            <a:avLst/>
          </a:prstGeom>
        </p:spPr>
      </p:pic>
    </p:spTree>
    <p:extLst>
      <p:ext uri="{BB962C8B-B14F-4D97-AF65-F5344CB8AC3E}">
        <p14:creationId xmlns:p14="http://schemas.microsoft.com/office/powerpoint/2010/main" val="4268547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normAutofit fontScale="92500" lnSpcReduction="20000"/>
          </a:bodyPr>
          <a:lstStyle/>
          <a:p>
            <a:r>
              <a:rPr lang="en-US" dirty="0"/>
              <a:t>Get the data about the data</a:t>
            </a:r>
          </a:p>
          <a:p>
            <a:pPr lvl="1"/>
            <a:r>
              <a:rPr lang="en-US" dirty="0"/>
              <a:t>Who created it?</a:t>
            </a:r>
          </a:p>
          <a:p>
            <a:pPr lvl="1"/>
            <a:r>
              <a:rPr lang="en-US" dirty="0"/>
              <a:t>Who is responsible for maintaining it?</a:t>
            </a:r>
          </a:p>
          <a:p>
            <a:pPr lvl="1"/>
            <a:r>
              <a:rPr lang="en-US" dirty="0"/>
              <a:t>What point in time or time-range does it apply to?</a:t>
            </a:r>
          </a:p>
          <a:p>
            <a:pPr lvl="1"/>
            <a:r>
              <a:rPr lang="en-US" dirty="0"/>
              <a:t>How was the data collected?</a:t>
            </a:r>
          </a:p>
          <a:p>
            <a:pPr lvl="1"/>
            <a:r>
              <a:rPr lang="en-US" dirty="0"/>
              <a:t>How was the data processed after being collected?</a:t>
            </a:r>
          </a:p>
          <a:p>
            <a:pPr lvl="1"/>
            <a:r>
              <a:rPr lang="en-US" dirty="0"/>
              <a:t>How was each field collected or calculated?</a:t>
            </a:r>
          </a:p>
          <a:p>
            <a:pPr lvl="1"/>
            <a:r>
              <a:rPr lang="en-US" dirty="0"/>
              <a:t>(from David Eads of </a:t>
            </a:r>
            <a:r>
              <a:rPr lang="en-US" dirty="0" err="1"/>
              <a:t>ProPublica</a:t>
            </a:r>
            <a:r>
              <a:rPr lang="en-US" dirty="0"/>
              <a:t>, IL)</a:t>
            </a:r>
          </a:p>
          <a:p>
            <a:pPr lvl="1"/>
            <a:r>
              <a:rPr lang="en-US" dirty="0"/>
              <a:t>http://</a:t>
            </a:r>
            <a:r>
              <a:rPr lang="en-US" dirty="0" err="1"/>
              <a:t>training.npr.org</a:t>
            </a:r>
            <a:r>
              <a:rPr lang="en-US" dirty="0"/>
              <a:t>/visual/what-to-do-with-a-big-pile-of-data/</a:t>
            </a:r>
          </a:p>
          <a:p>
            <a:endParaRPr lang="en-US" dirty="0"/>
          </a:p>
        </p:txBody>
      </p:sp>
    </p:spTree>
    <p:extLst>
      <p:ext uri="{BB962C8B-B14F-4D97-AF65-F5344CB8AC3E}">
        <p14:creationId xmlns:p14="http://schemas.microsoft.com/office/powerpoint/2010/main" val="42078966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normAutofit fontScale="92500" lnSpcReduction="10000"/>
          </a:bodyPr>
          <a:lstStyle/>
          <a:p>
            <a:r>
              <a:rPr lang="en-US" dirty="0" smtClean="0"/>
              <a:t>Which of these would you expect to be the most/least trustworthy dataset?</a:t>
            </a:r>
          </a:p>
          <a:p>
            <a:pPr marL="457200" lvl="1" indent="0">
              <a:buNone/>
            </a:pPr>
            <a:r>
              <a:rPr lang="en-US" dirty="0" smtClean="0">
                <a:solidFill>
                  <a:srgbClr val="FF0000"/>
                </a:solidFill>
              </a:rPr>
              <a:t>A. </a:t>
            </a:r>
            <a:r>
              <a:rPr lang="en-US" dirty="0" smtClean="0"/>
              <a:t>Think tank report from the right-leaning Cato Institute on nuclear arms policy</a:t>
            </a:r>
          </a:p>
          <a:p>
            <a:pPr marL="457200" lvl="1" indent="0">
              <a:buNone/>
            </a:pPr>
            <a:r>
              <a:rPr lang="en-US" dirty="0" smtClean="0">
                <a:solidFill>
                  <a:srgbClr val="FF0000"/>
                </a:solidFill>
              </a:rPr>
              <a:t>B. </a:t>
            </a:r>
            <a:r>
              <a:rPr lang="en-US" dirty="0" smtClean="0"/>
              <a:t>Report from minority staff of House Intelligence Committee on actors in Russia investigation</a:t>
            </a:r>
          </a:p>
          <a:p>
            <a:pPr marL="457200" lvl="1" indent="0">
              <a:buNone/>
            </a:pPr>
            <a:r>
              <a:rPr lang="en-US" dirty="0" smtClean="0">
                <a:solidFill>
                  <a:srgbClr val="FF0000"/>
                </a:solidFill>
              </a:rPr>
              <a:t>C. </a:t>
            </a:r>
            <a:r>
              <a:rPr lang="en-US" dirty="0" smtClean="0"/>
              <a:t>Washington DC Parks and Recreation Department data on vandalism cleanups in public parks</a:t>
            </a:r>
          </a:p>
          <a:p>
            <a:pPr marL="457200" lvl="1" indent="0">
              <a:buNone/>
            </a:pPr>
            <a:r>
              <a:rPr lang="en-US" dirty="0" smtClean="0">
                <a:solidFill>
                  <a:srgbClr val="FF0000"/>
                </a:solidFill>
              </a:rPr>
              <a:t>D. </a:t>
            </a:r>
            <a:r>
              <a:rPr lang="en-US" dirty="0" err="1" smtClean="0"/>
              <a:t>FOIA’d</a:t>
            </a:r>
            <a:r>
              <a:rPr lang="en-US" dirty="0" smtClean="0"/>
              <a:t> data from Turlock, Calif., (pop. 72,800) on incidents of bubblegum stuck to bottom of desks </a:t>
            </a:r>
            <a:endParaRPr lang="en-US" dirty="0"/>
          </a:p>
          <a:p>
            <a:endParaRPr lang="en-US" dirty="0"/>
          </a:p>
        </p:txBody>
      </p:sp>
    </p:spTree>
    <p:extLst>
      <p:ext uri="{BB962C8B-B14F-4D97-AF65-F5344CB8AC3E}">
        <p14:creationId xmlns:p14="http://schemas.microsoft.com/office/powerpoint/2010/main" val="359277817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lstStyle/>
          <a:p>
            <a:endParaRPr lang="en-US"/>
          </a:p>
        </p:txBody>
      </p:sp>
      <p:pic>
        <p:nvPicPr>
          <p:cNvPr id="4" name="Picture 3" descr="Media-Bias-Chart_Version-3.1_Watermark-m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12" y="1600200"/>
            <a:ext cx="6671776" cy="4947146"/>
          </a:xfrm>
          <a:prstGeom prst="rect">
            <a:avLst/>
          </a:prstGeom>
        </p:spPr>
      </p:pic>
    </p:spTree>
    <p:extLst>
      <p:ext uri="{BB962C8B-B14F-4D97-AF65-F5344CB8AC3E}">
        <p14:creationId xmlns:p14="http://schemas.microsoft.com/office/powerpoint/2010/main" val="18052837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as we go</a:t>
            </a:r>
            <a:endParaRPr lang="en-US" dirty="0"/>
          </a:p>
        </p:txBody>
      </p:sp>
      <p:pic>
        <p:nvPicPr>
          <p:cNvPr id="4" name="Content Placeholder 3" descr="breaking-news-alert.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40205504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r>
              <a:rPr lang="en-US" dirty="0" smtClean="0"/>
              <a:t>In pairs:</a:t>
            </a:r>
          </a:p>
          <a:p>
            <a:pPr lvl="1"/>
            <a:r>
              <a:rPr lang="en-US" dirty="0" smtClean="0"/>
              <a:t>Find a dubious dataset or data-driven claim</a:t>
            </a:r>
          </a:p>
          <a:p>
            <a:pPr lvl="1"/>
            <a:r>
              <a:rPr lang="en-US" dirty="0" smtClean="0"/>
              <a:t>Evaluate why it may not be credible AND who may stand to gain from it</a:t>
            </a:r>
          </a:p>
          <a:p>
            <a:pPr lvl="1"/>
            <a:r>
              <a:rPr lang="en-US" dirty="0" smtClean="0"/>
              <a:t>See if credible publicly available data can confirm or contradict it</a:t>
            </a:r>
          </a:p>
          <a:p>
            <a:pPr lvl="1"/>
            <a:r>
              <a:rPr lang="en-US" dirty="0" smtClean="0"/>
              <a:t>Present findings to class</a:t>
            </a:r>
            <a:endParaRPr lang="en-US" dirty="0"/>
          </a:p>
        </p:txBody>
      </p:sp>
    </p:spTree>
    <p:extLst>
      <p:ext uri="{BB962C8B-B14F-4D97-AF65-F5344CB8AC3E}">
        <p14:creationId xmlns:p14="http://schemas.microsoft.com/office/powerpoint/2010/main" val="221301129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What are you collecting? </a:t>
            </a:r>
          </a:p>
          <a:p>
            <a:pPr lvl="1"/>
            <a:r>
              <a:rPr lang="en-US" dirty="0" smtClean="0"/>
              <a:t>Trickier than it sounds: be specific!</a:t>
            </a:r>
          </a:p>
          <a:p>
            <a:r>
              <a:rPr lang="en-US" dirty="0" smtClean="0"/>
              <a:t>Start question: How much time are World Cup teams wasting?</a:t>
            </a:r>
            <a:endParaRPr lang="en-US" dirty="0"/>
          </a:p>
          <a:p>
            <a:pPr lvl="1"/>
            <a:r>
              <a:rPr lang="en-US" dirty="0" smtClean="0">
                <a:hlinkClick r:id="rId2"/>
              </a:rPr>
              <a:t>https</a:t>
            </a:r>
            <a:r>
              <a:rPr lang="en-US" dirty="0">
                <a:hlinkClick r:id="rId2"/>
              </a:rPr>
              <a:t>://fivethirtyeight.com/features/which-world-cup-team-is-the-best-at-wasting-time</a:t>
            </a:r>
            <a:r>
              <a:rPr lang="en-US" dirty="0" smtClean="0">
                <a:hlinkClick r:id="rId2"/>
              </a:rPr>
              <a:t>/</a:t>
            </a:r>
            <a:endParaRPr lang="en-US" dirty="0" smtClean="0"/>
          </a:p>
          <a:p>
            <a:r>
              <a:rPr lang="en-US" dirty="0" smtClean="0"/>
              <a:t>More detail: How long it takes 2018 World </a:t>
            </a:r>
            <a:r>
              <a:rPr lang="en-US" dirty="0"/>
              <a:t>Cup teams </a:t>
            </a:r>
            <a:r>
              <a:rPr lang="en-US" dirty="0" smtClean="0"/>
              <a:t>to do </a:t>
            </a:r>
            <a:r>
              <a:rPr lang="en-US" dirty="0"/>
              <a:t>throw-ins, goal kicks, corner kicks, free kicks and </a:t>
            </a:r>
            <a:r>
              <a:rPr lang="en-US" dirty="0" smtClean="0"/>
              <a:t>substitutions</a:t>
            </a:r>
          </a:p>
        </p:txBody>
      </p:sp>
    </p:spTree>
    <p:extLst>
      <p:ext uri="{BB962C8B-B14F-4D97-AF65-F5344CB8AC3E}">
        <p14:creationId xmlns:p14="http://schemas.microsoft.com/office/powerpoint/2010/main" val="239586382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Think about data you might need down the </a:t>
            </a:r>
            <a:r>
              <a:rPr lang="en-US" dirty="0" smtClean="0"/>
              <a:t>road — not always obvious</a:t>
            </a:r>
            <a:endParaRPr lang="en-US" dirty="0" smtClean="0"/>
          </a:p>
          <a:p>
            <a:r>
              <a:rPr lang="en-US" dirty="0" smtClean="0"/>
              <a:t>For soccer:</a:t>
            </a:r>
          </a:p>
          <a:p>
            <a:pPr lvl="1"/>
            <a:r>
              <a:rPr lang="en-US" dirty="0" smtClean="0"/>
              <a:t>Time/date</a:t>
            </a:r>
          </a:p>
          <a:p>
            <a:pPr lvl="1"/>
            <a:r>
              <a:rPr lang="en-US" dirty="0" smtClean="0"/>
              <a:t>Round of tournament</a:t>
            </a:r>
          </a:p>
          <a:p>
            <a:pPr lvl="1"/>
            <a:r>
              <a:rPr lang="en-US" dirty="0" smtClean="0"/>
              <a:t>Weather outside</a:t>
            </a:r>
          </a:p>
          <a:p>
            <a:pPr lvl="1"/>
            <a:r>
              <a:rPr lang="en-US" dirty="0" smtClean="0"/>
              <a:t>These could all affect how much time players take, and you don’t want to have to go back and get them after you’ve already collected your data</a:t>
            </a:r>
          </a:p>
        </p:txBody>
      </p:sp>
    </p:spTree>
    <p:extLst>
      <p:ext uri="{BB962C8B-B14F-4D97-AF65-F5344CB8AC3E}">
        <p14:creationId xmlns:p14="http://schemas.microsoft.com/office/powerpoint/2010/main" val="12793054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Questions that may pop up:</a:t>
            </a:r>
          </a:p>
          <a:p>
            <a:pPr lvl="1"/>
            <a:r>
              <a:rPr lang="en-US" dirty="0" smtClean="0"/>
              <a:t>Does it count if there’s an injury during a throw-in?</a:t>
            </a:r>
          </a:p>
          <a:p>
            <a:pPr lvl="1"/>
            <a:r>
              <a:rPr lang="en-US" dirty="0" smtClean="0"/>
              <a:t>Do we factor in time the referee is holding the game before a free kick?</a:t>
            </a:r>
          </a:p>
          <a:p>
            <a:r>
              <a:rPr lang="en-US" dirty="0" smtClean="0"/>
              <a:t>Answer these kinds of questions </a:t>
            </a:r>
            <a:r>
              <a:rPr lang="en-US" i="1" dirty="0" smtClean="0"/>
              <a:t>as soon as possible</a:t>
            </a:r>
            <a:endParaRPr lang="en-US" dirty="0" smtClean="0"/>
          </a:p>
          <a:p>
            <a:pPr lvl="1"/>
            <a:endParaRPr lang="en-US" dirty="0" smtClean="0"/>
          </a:p>
        </p:txBody>
      </p:sp>
    </p:spTree>
    <p:extLst>
      <p:ext uri="{BB962C8B-B14F-4D97-AF65-F5344CB8AC3E}">
        <p14:creationId xmlns:p14="http://schemas.microsoft.com/office/powerpoint/2010/main" val="14608743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Where can you get your “data”?</a:t>
            </a:r>
          </a:p>
          <a:p>
            <a:pPr lvl="1"/>
            <a:r>
              <a:rPr lang="en-US" dirty="0" smtClean="0"/>
              <a:t>Original documents</a:t>
            </a:r>
          </a:p>
          <a:p>
            <a:pPr lvl="1"/>
            <a:r>
              <a:rPr lang="en-US" dirty="0" smtClean="0"/>
              <a:t>Surveys</a:t>
            </a:r>
          </a:p>
          <a:p>
            <a:pPr lvl="1"/>
            <a:r>
              <a:rPr lang="en-US" dirty="0" smtClean="0"/>
              <a:t>Sensors</a:t>
            </a:r>
          </a:p>
          <a:p>
            <a:pPr lvl="1"/>
            <a:r>
              <a:rPr lang="en-US" dirty="0" smtClean="0"/>
              <a:t>Photos/videos</a:t>
            </a:r>
            <a:endParaRPr lang="en-US" dirty="0" smtClean="0"/>
          </a:p>
          <a:p>
            <a:pPr lvl="1"/>
            <a:r>
              <a:rPr lang="en-US" dirty="0" smtClean="0"/>
              <a:t>News </a:t>
            </a:r>
            <a:r>
              <a:rPr lang="en-US" dirty="0" smtClean="0"/>
              <a:t>reports</a:t>
            </a:r>
          </a:p>
          <a:p>
            <a:pPr lvl="1"/>
            <a:r>
              <a:rPr lang="en-US" dirty="0" smtClean="0"/>
              <a:t>Observations</a:t>
            </a:r>
            <a:endParaRPr lang="en-US" dirty="0"/>
          </a:p>
        </p:txBody>
      </p:sp>
    </p:spTree>
    <p:extLst>
      <p:ext uri="{BB962C8B-B14F-4D97-AF65-F5344CB8AC3E}">
        <p14:creationId xmlns:p14="http://schemas.microsoft.com/office/powerpoint/2010/main" val="396145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7" name="Picture 6" descr="Screen Shot 2018-07-05 at 10.01.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2" y="1495448"/>
            <a:ext cx="5351689" cy="5257800"/>
          </a:xfrm>
          <a:prstGeom prst="rect">
            <a:avLst/>
          </a:prstGeom>
        </p:spPr>
      </p:pic>
    </p:spTree>
    <p:extLst>
      <p:ext uri="{BB962C8B-B14F-4D97-AF65-F5344CB8AC3E}">
        <p14:creationId xmlns:p14="http://schemas.microsoft.com/office/powerpoint/2010/main" val="14051016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7" name="Picture 6" descr="Screen Shot 2018-07-05 at 10.01.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2" y="1495448"/>
            <a:ext cx="5351689" cy="5257800"/>
          </a:xfrm>
          <a:prstGeom prst="rect">
            <a:avLst/>
          </a:prstGeom>
        </p:spPr>
      </p:pic>
      <p:pic>
        <p:nvPicPr>
          <p:cNvPr id="3" name="Picture 2" descr="Screen Shot 2018-07-10 at 2.29.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275" y="2460601"/>
            <a:ext cx="5965725" cy="1429610"/>
          </a:xfrm>
          <a:prstGeom prst="rect">
            <a:avLst/>
          </a:prstGeom>
        </p:spPr>
      </p:pic>
    </p:spTree>
    <p:extLst>
      <p:ext uri="{BB962C8B-B14F-4D97-AF65-F5344CB8AC3E}">
        <p14:creationId xmlns:p14="http://schemas.microsoft.com/office/powerpoint/2010/main" val="17800605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3" name="Content Placeholder 2" descr="Screen Shot 2018-07-05 at 10.14.22 PM.png"/>
          <p:cNvPicPr>
            <a:picLocks noGrp="1" noChangeAspect="1"/>
          </p:cNvPicPr>
          <p:nvPr>
            <p:ph idx="1"/>
          </p:nvPr>
        </p:nvPicPr>
        <p:blipFill>
          <a:blip r:embed="rId2">
            <a:extLst>
              <a:ext uri="{28A0092B-C50C-407E-A947-70E740481C1C}">
                <a14:useLocalDpi xmlns:a14="http://schemas.microsoft.com/office/drawing/2010/main" val="0"/>
              </a:ext>
            </a:extLst>
          </a:blip>
          <a:srcRect t="2158" b="2158"/>
          <a:stretch>
            <a:fillRect/>
          </a:stretch>
        </p:blipFill>
        <p:spPr/>
      </p:pic>
    </p:spTree>
    <p:extLst>
      <p:ext uri="{BB962C8B-B14F-4D97-AF65-F5344CB8AC3E}">
        <p14:creationId xmlns:p14="http://schemas.microsoft.com/office/powerpoint/2010/main" val="10330794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3" name="Content Placeholder 2" descr="Screen Shot 2018-07-05 at 10.14.22 PM.png"/>
          <p:cNvPicPr>
            <a:picLocks noGrp="1" noChangeAspect="1"/>
          </p:cNvPicPr>
          <p:nvPr>
            <p:ph idx="1"/>
          </p:nvPr>
        </p:nvPicPr>
        <p:blipFill>
          <a:blip r:embed="rId2">
            <a:extLst>
              <a:ext uri="{28A0092B-C50C-407E-A947-70E740481C1C}">
                <a14:useLocalDpi xmlns:a14="http://schemas.microsoft.com/office/drawing/2010/main" val="0"/>
              </a:ext>
            </a:extLst>
          </a:blip>
          <a:srcRect t="2158" b="2158"/>
          <a:stretch>
            <a:fillRect/>
          </a:stretch>
        </p:blipFill>
        <p:spPr>
          <a:xfrm>
            <a:off x="457200" y="1693779"/>
            <a:ext cx="4248484" cy="2336503"/>
          </a:xfrm>
        </p:spPr>
      </p:pic>
      <p:pic>
        <p:nvPicPr>
          <p:cNvPr id="4" name="Picture 3" descr="Screen Shot 2018-07-10 at 2.3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4882"/>
            <a:ext cx="9144000" cy="740765"/>
          </a:xfrm>
          <a:prstGeom prst="rect">
            <a:avLst/>
          </a:prstGeom>
        </p:spPr>
      </p:pic>
      <p:sp>
        <p:nvSpPr>
          <p:cNvPr id="6" name="TextBox 5"/>
          <p:cNvSpPr txBox="1"/>
          <p:nvPr/>
        </p:nvSpPr>
        <p:spPr>
          <a:xfrm>
            <a:off x="4866106" y="1791369"/>
            <a:ext cx="4130842" cy="2513263"/>
          </a:xfrm>
          <a:prstGeom prst="rect">
            <a:avLst/>
          </a:prstGeom>
          <a:noFill/>
        </p:spPr>
        <p:txBody>
          <a:bodyPr wrap="square" numCol="2" rtlCol="0">
            <a:spAutoFit/>
          </a:bodyPr>
          <a:lstStyle/>
          <a:p>
            <a:pPr marL="285750" indent="-285750">
              <a:buFont typeface="Arial"/>
              <a:buChar char="•"/>
            </a:pPr>
            <a:r>
              <a:rPr lang="en-US" sz="1400" dirty="0" err="1"/>
              <a:t>unique_key</a:t>
            </a:r>
            <a:endParaRPr lang="en-US" sz="1400" dirty="0"/>
          </a:p>
          <a:p>
            <a:pPr marL="285750" indent="-285750">
              <a:buFont typeface="Arial"/>
              <a:buChar char="•"/>
            </a:pPr>
            <a:r>
              <a:rPr lang="en-US" sz="1400" dirty="0"/>
              <a:t>member</a:t>
            </a:r>
          </a:p>
          <a:p>
            <a:pPr marL="285750" indent="-285750">
              <a:buFont typeface="Arial"/>
              <a:buChar char="•"/>
            </a:pPr>
            <a:r>
              <a:rPr lang="en-US" sz="1400" dirty="0" err="1"/>
              <a:t>state_ap_abbrv</a:t>
            </a:r>
            <a:endParaRPr lang="en-US" sz="1400" dirty="0"/>
          </a:p>
          <a:p>
            <a:pPr marL="285750" indent="-285750">
              <a:buFont typeface="Arial"/>
              <a:buChar char="•"/>
            </a:pPr>
            <a:r>
              <a:rPr lang="en-US" sz="1400" dirty="0"/>
              <a:t>party</a:t>
            </a:r>
          </a:p>
          <a:p>
            <a:pPr marL="285750" indent="-285750">
              <a:buFont typeface="Arial"/>
              <a:buChar char="•"/>
            </a:pPr>
            <a:r>
              <a:rPr lang="en-US" sz="1400" dirty="0"/>
              <a:t>Chamber</a:t>
            </a:r>
          </a:p>
          <a:p>
            <a:pPr marL="285750" indent="-285750">
              <a:buFont typeface="Arial"/>
              <a:buChar char="•"/>
            </a:pPr>
            <a:r>
              <a:rPr lang="en-US" sz="1400" dirty="0" err="1"/>
              <a:t>tax_return_status</a:t>
            </a:r>
            <a:endParaRPr lang="en-US" sz="1400" dirty="0"/>
          </a:p>
          <a:p>
            <a:pPr marL="285750" indent="-285750">
              <a:buFont typeface="Arial"/>
              <a:buChar char="•"/>
            </a:pPr>
            <a:r>
              <a:rPr lang="en-US" sz="1400" dirty="0" err="1"/>
              <a:t>trump_should_release</a:t>
            </a:r>
            <a:endParaRPr lang="en-US" sz="1400" dirty="0"/>
          </a:p>
          <a:p>
            <a:pPr marL="285750" indent="-285750">
              <a:buFont typeface="Arial"/>
              <a:buChar char="•"/>
            </a:pPr>
            <a:r>
              <a:rPr lang="en-US" sz="1400" dirty="0" err="1"/>
              <a:t>previous_trump_comment</a:t>
            </a:r>
            <a:endParaRPr lang="en-US" sz="1400" dirty="0"/>
          </a:p>
          <a:p>
            <a:pPr marL="285750" indent="-285750">
              <a:buFont typeface="Arial"/>
              <a:buChar char="•"/>
            </a:pPr>
            <a:r>
              <a:rPr lang="en-US" sz="1400" dirty="0" err="1"/>
              <a:t>prev_comment_source</a:t>
            </a:r>
            <a:endParaRPr lang="en-US" sz="1400" dirty="0"/>
          </a:p>
          <a:p>
            <a:pPr marL="285750" indent="-285750">
              <a:buFont typeface="Arial"/>
              <a:buChar char="•"/>
            </a:pPr>
            <a:r>
              <a:rPr lang="en-US" sz="1400" dirty="0"/>
              <a:t>leadership</a:t>
            </a:r>
          </a:p>
          <a:p>
            <a:pPr marL="285750" indent="-285750">
              <a:buFont typeface="Arial"/>
              <a:buChar char="•"/>
            </a:pPr>
            <a:r>
              <a:rPr lang="en-US" sz="1400" dirty="0" err="1"/>
              <a:t>document_link</a:t>
            </a:r>
            <a:endParaRPr lang="en-US" sz="1400" dirty="0"/>
          </a:p>
          <a:p>
            <a:pPr marL="285750" indent="-285750">
              <a:buFont typeface="Arial"/>
              <a:buChar char="•"/>
            </a:pPr>
            <a:r>
              <a:rPr lang="en-US" sz="1400" dirty="0" err="1"/>
              <a:t>document_src</a:t>
            </a:r>
            <a:endParaRPr lang="en-US" sz="1400" dirty="0"/>
          </a:p>
          <a:p>
            <a:pPr marL="285750" indent="-285750">
              <a:buFont typeface="Arial"/>
              <a:buChar char="•"/>
            </a:pPr>
            <a:r>
              <a:rPr lang="en-US" sz="1400" dirty="0" err="1"/>
              <a:t>Trump_notes</a:t>
            </a:r>
            <a:endParaRPr lang="en-US" sz="1400" dirty="0"/>
          </a:p>
          <a:p>
            <a:pPr marL="285750" indent="-285750">
              <a:buFont typeface="Arial"/>
              <a:buChar char="•"/>
            </a:pPr>
            <a:r>
              <a:rPr lang="en-US" sz="1400" dirty="0" err="1"/>
              <a:t>tax_notes</a:t>
            </a:r>
            <a:endParaRPr lang="en-US" sz="1400" dirty="0"/>
          </a:p>
          <a:p>
            <a:pPr marL="285750" indent="-285750">
              <a:buFont typeface="Arial"/>
              <a:buChar char="•"/>
            </a:pPr>
            <a:r>
              <a:rPr lang="en-US" sz="1400" dirty="0" err="1"/>
              <a:t>last_name</a:t>
            </a:r>
            <a:endParaRPr lang="en-US" sz="1400" dirty="0"/>
          </a:p>
          <a:p>
            <a:pPr marL="285750" indent="-285750">
              <a:buFont typeface="Arial"/>
              <a:buChar char="•"/>
            </a:pPr>
            <a:r>
              <a:rPr lang="en-US" sz="1400" dirty="0" err="1"/>
              <a:t>update_date</a:t>
            </a:r>
            <a:endParaRPr lang="en-US" sz="1400" dirty="0"/>
          </a:p>
        </p:txBody>
      </p:sp>
    </p:spTree>
    <p:extLst>
      <p:ext uri="{BB962C8B-B14F-4D97-AF65-F5344CB8AC3E}">
        <p14:creationId xmlns:p14="http://schemas.microsoft.com/office/powerpoint/2010/main" val="207480031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7-05 at 9.56.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52709"/>
          </a:xfrm>
          <a:prstGeom prst="rect">
            <a:avLst/>
          </a:prstGeom>
        </p:spPr>
      </p:pic>
    </p:spTree>
    <p:extLst>
      <p:ext uri="{BB962C8B-B14F-4D97-AF65-F5344CB8AC3E}">
        <p14:creationId xmlns:p14="http://schemas.microsoft.com/office/powerpoint/2010/main" val="40054068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5" name="Content Placeholder 4" descr="USGS_early_warning_system_0_4859565_ver1.0_640_360.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23639001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7-05 at 9.56.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52709"/>
          </a:xfrm>
          <a:prstGeom prst="rect">
            <a:avLst/>
          </a:prstGeom>
        </p:spPr>
      </p:pic>
      <p:pic>
        <p:nvPicPr>
          <p:cNvPr id="3" name="Picture 2" descr="Screen Shot 2018-07-10 at 2.4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53" y="2809558"/>
            <a:ext cx="8488947" cy="3744394"/>
          </a:xfrm>
          <a:prstGeom prst="rect">
            <a:avLst/>
          </a:prstGeom>
        </p:spPr>
      </p:pic>
    </p:spTree>
    <p:extLst>
      <p:ext uri="{BB962C8B-B14F-4D97-AF65-F5344CB8AC3E}">
        <p14:creationId xmlns:p14="http://schemas.microsoft.com/office/powerpoint/2010/main" val="38900140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7-05 at 9.5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5979"/>
            <a:ext cx="9144000" cy="4473507"/>
          </a:xfrm>
          <a:prstGeom prst="rect">
            <a:avLst/>
          </a:prstGeom>
        </p:spPr>
      </p:pic>
    </p:spTree>
    <p:extLst>
      <p:ext uri="{BB962C8B-B14F-4D97-AF65-F5344CB8AC3E}">
        <p14:creationId xmlns:p14="http://schemas.microsoft.com/office/powerpoint/2010/main" val="99310296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7-05 at 9.5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5979"/>
            <a:ext cx="9144000" cy="4473507"/>
          </a:xfrm>
          <a:prstGeom prst="rect">
            <a:avLst/>
          </a:prstGeom>
        </p:spPr>
      </p:pic>
      <p:pic>
        <p:nvPicPr>
          <p:cNvPr id="5" name="Picture 4" descr="Screen Shot 2018-07-10 at 2.46.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09" y="1600200"/>
            <a:ext cx="5668910" cy="4906210"/>
          </a:xfrm>
          <a:prstGeom prst="rect">
            <a:avLst/>
          </a:prstGeom>
        </p:spPr>
      </p:pic>
    </p:spTree>
    <p:extLst>
      <p:ext uri="{BB962C8B-B14F-4D97-AF65-F5344CB8AC3E}">
        <p14:creationId xmlns:p14="http://schemas.microsoft.com/office/powerpoint/2010/main" val="17584713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8" name="Picture 7" descr="washington-post-trump-990x67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12" y="1576740"/>
            <a:ext cx="7499376" cy="5082910"/>
          </a:xfrm>
          <a:prstGeom prst="rect">
            <a:avLst/>
          </a:prstGeom>
        </p:spPr>
      </p:pic>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3004370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Treat each row as an “observation” or “individual”</a:t>
            </a:r>
          </a:p>
          <a:p>
            <a:r>
              <a:rPr lang="en-US" dirty="0" smtClean="0"/>
              <a:t>Data should generally be “tall,” not “fat”</a:t>
            </a:r>
            <a:endParaRPr lang="en-US" dirty="0"/>
          </a:p>
        </p:txBody>
      </p:sp>
      <p:pic>
        <p:nvPicPr>
          <p:cNvPr id="4" name="Picture 3" descr="Screen Shot 2018-07-05 at 9.4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4" y="4831698"/>
            <a:ext cx="3129125" cy="980208"/>
          </a:xfrm>
          <a:prstGeom prst="rect">
            <a:avLst/>
          </a:prstGeom>
        </p:spPr>
      </p:pic>
      <p:sp>
        <p:nvSpPr>
          <p:cNvPr id="5" name="TextBox 4"/>
          <p:cNvSpPr txBox="1"/>
          <p:nvPr/>
        </p:nvSpPr>
        <p:spPr>
          <a:xfrm>
            <a:off x="1191488" y="4001500"/>
            <a:ext cx="742258" cy="707886"/>
          </a:xfrm>
          <a:prstGeom prst="rect">
            <a:avLst/>
          </a:prstGeom>
          <a:noFill/>
        </p:spPr>
        <p:txBody>
          <a:bodyPr wrap="square" rtlCol="0">
            <a:spAutoFit/>
          </a:bodyPr>
          <a:lstStyle/>
          <a:p>
            <a:r>
              <a:rPr lang="en-US" sz="4000" dirty="0" smtClean="0">
                <a:solidFill>
                  <a:srgbClr val="008000"/>
                </a:solidFill>
                <a:sym typeface="Wingdings"/>
              </a:rPr>
              <a:t></a:t>
            </a:r>
            <a:endParaRPr lang="en-US" sz="4000" dirty="0">
              <a:solidFill>
                <a:srgbClr val="008000"/>
              </a:solidFill>
            </a:endParaRPr>
          </a:p>
        </p:txBody>
      </p:sp>
      <p:sp>
        <p:nvSpPr>
          <p:cNvPr id="6" name="TextBox 5"/>
          <p:cNvSpPr txBox="1"/>
          <p:nvPr/>
        </p:nvSpPr>
        <p:spPr>
          <a:xfrm>
            <a:off x="5839591" y="4001500"/>
            <a:ext cx="2566281"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pic>
        <p:nvPicPr>
          <p:cNvPr id="7" name="Picture 6" descr="Screen Shot 2018-07-05 at 9.4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33" y="5061083"/>
            <a:ext cx="5608930" cy="556257"/>
          </a:xfrm>
          <a:prstGeom prst="rect">
            <a:avLst/>
          </a:prstGeom>
        </p:spPr>
      </p:pic>
    </p:spTree>
    <p:extLst>
      <p:ext uri="{BB962C8B-B14F-4D97-AF65-F5344CB8AC3E}">
        <p14:creationId xmlns:p14="http://schemas.microsoft.com/office/powerpoint/2010/main" val="32334465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Be consistent </a:t>
            </a:r>
            <a:r>
              <a:rPr lang="mr-IN" dirty="0" smtClean="0"/>
              <a:t>…</a:t>
            </a:r>
            <a:r>
              <a:rPr lang="en-US" dirty="0" smtClean="0"/>
              <a:t> consistently!</a:t>
            </a:r>
          </a:p>
          <a:p>
            <a:pPr lvl="1"/>
            <a:endParaRPr lang="en-US" dirty="0"/>
          </a:p>
        </p:txBody>
      </p:sp>
      <p:pic>
        <p:nvPicPr>
          <p:cNvPr id="8" name="Picture 7" descr="Screen Shot 2018-07-08 at 4.17.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252473"/>
            <a:ext cx="3416300" cy="3225800"/>
          </a:xfrm>
          <a:prstGeom prst="rect">
            <a:avLst/>
          </a:prstGeom>
        </p:spPr>
      </p:pic>
      <p:sp>
        <p:nvSpPr>
          <p:cNvPr id="9" name="TextBox 8"/>
          <p:cNvSpPr txBox="1"/>
          <p:nvPr/>
        </p:nvSpPr>
        <p:spPr>
          <a:xfrm>
            <a:off x="1754497" y="2377840"/>
            <a:ext cx="2566281"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sp>
        <p:nvSpPr>
          <p:cNvPr id="11" name="TextBox 10"/>
          <p:cNvSpPr txBox="1"/>
          <p:nvPr/>
        </p:nvSpPr>
        <p:spPr>
          <a:xfrm>
            <a:off x="6412739" y="2377840"/>
            <a:ext cx="817696"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pic>
        <p:nvPicPr>
          <p:cNvPr id="12" name="Picture 11" descr="Screen Shot 2018-07-08 at 4.21.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0" y="3252473"/>
            <a:ext cx="3987800" cy="1752600"/>
          </a:xfrm>
          <a:prstGeom prst="rect">
            <a:avLst/>
          </a:prstGeom>
        </p:spPr>
      </p:pic>
    </p:spTree>
    <p:extLst>
      <p:ext uri="{BB962C8B-B14F-4D97-AF65-F5344CB8AC3E}">
        <p14:creationId xmlns:p14="http://schemas.microsoft.com/office/powerpoint/2010/main" val="224160367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normAutofit lnSpcReduction="10000"/>
          </a:bodyPr>
          <a:lstStyle/>
          <a:p>
            <a:r>
              <a:rPr lang="en-US" dirty="0"/>
              <a:t>Think about an area you're interested in, or one you may do your final project on, and come up with a dataset you wish </a:t>
            </a:r>
            <a:r>
              <a:rPr lang="en-US" dirty="0" smtClean="0"/>
              <a:t>existed.</a:t>
            </a:r>
          </a:p>
          <a:p>
            <a:endParaRPr lang="en-US" dirty="0"/>
          </a:p>
          <a:p>
            <a:endParaRPr lang="en-US" dirty="0" smtClean="0"/>
          </a:p>
          <a:p>
            <a:pPr marL="0" indent="0">
              <a:buNone/>
            </a:pPr>
            <a:r>
              <a:rPr lang="en-US" dirty="0"/>
              <a:t>https://</a:t>
            </a:r>
            <a:r>
              <a:rPr lang="en-US" dirty="0" err="1"/>
              <a:t>github.com</a:t>
            </a:r>
            <a:r>
              <a:rPr lang="en-US" dirty="0"/>
              <a:t>/</a:t>
            </a:r>
            <a:r>
              <a:rPr lang="en-US" dirty="0" err="1"/>
              <a:t>shmcminn</a:t>
            </a:r>
            <a:r>
              <a:rPr lang="en-US" dirty="0"/>
              <a:t>/digitalframeworks-summer18/blob/master/class2/assignment2.md</a:t>
            </a:r>
          </a:p>
        </p:txBody>
      </p:sp>
    </p:spTree>
    <p:extLst>
      <p:ext uri="{BB962C8B-B14F-4D97-AF65-F5344CB8AC3E}">
        <p14:creationId xmlns:p14="http://schemas.microsoft.com/office/powerpoint/2010/main" val="9333445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downloa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517899"/>
            <a:ext cx="3650927" cy="2429525"/>
          </a:xfrm>
          <a:prstGeom prst="rect">
            <a:avLst/>
          </a:prstGeom>
        </p:spPr>
      </p:pic>
      <p:pic>
        <p:nvPicPr>
          <p:cNvPr id="6" name="Picture 5" descr="Screen Shot 2018-07-03 at 4.1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2" y="3375435"/>
            <a:ext cx="3851522" cy="2571989"/>
          </a:xfrm>
          <a:prstGeom prst="rect">
            <a:avLst/>
          </a:prstGeom>
        </p:spPr>
      </p:pic>
    </p:spTree>
    <p:extLst>
      <p:ext uri="{BB962C8B-B14F-4D97-AF65-F5344CB8AC3E}">
        <p14:creationId xmlns:p14="http://schemas.microsoft.com/office/powerpoint/2010/main" val="13151581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p>
          <a:p>
            <a:endParaRPr lang="en-US" dirty="0"/>
          </a:p>
          <a:p>
            <a:endParaRPr lang="en-US" dirty="0" smtClean="0"/>
          </a:p>
          <a:p>
            <a:pPr marL="0" indent="0">
              <a:buNone/>
            </a:pPr>
            <a:endParaRPr lang="en-US" dirty="0"/>
          </a:p>
        </p:txBody>
      </p:sp>
      <p:pic>
        <p:nvPicPr>
          <p:cNvPr id="5" name="Picture 4"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6957"/>
            <a:ext cx="9144000" cy="4207008"/>
          </a:xfrm>
          <a:prstGeom prst="rect">
            <a:avLst/>
          </a:prstGeom>
        </p:spPr>
      </p:pic>
    </p:spTree>
    <p:extLst>
      <p:ext uri="{BB962C8B-B14F-4D97-AF65-F5344CB8AC3E}">
        <p14:creationId xmlns:p14="http://schemas.microsoft.com/office/powerpoint/2010/main" val="1973467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8" name="Picture 7" descr="Screen Shot 2018-07-03 at 4.22.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9144000" cy="2540000"/>
          </a:xfrm>
          <a:prstGeom prst="rect">
            <a:avLst/>
          </a:prstGeom>
        </p:spPr>
      </p:pic>
    </p:spTree>
    <p:extLst>
      <p:ext uri="{BB962C8B-B14F-4D97-AF65-F5344CB8AC3E}">
        <p14:creationId xmlns:p14="http://schemas.microsoft.com/office/powerpoint/2010/main" val="30763000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9993</TotalTime>
  <Words>1153</Words>
  <Application>Microsoft Macintosh PowerPoint</Application>
  <PresentationFormat>On-screen Show (4:3)</PresentationFormat>
  <Paragraphs>211</Paragraphs>
  <Slides>66</Slides>
  <Notes>11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Twilight</vt:lpstr>
      <vt:lpstr>Finding Data</vt:lpstr>
      <vt:lpstr>Data stories?</vt:lpstr>
      <vt:lpstr>PowerPoint Presentation</vt:lpstr>
      <vt:lpstr>Steps to a data story</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How do we know where to turn?</vt:lpstr>
      <vt:lpstr>How do we know where to turn?</vt:lpstr>
      <vt:lpstr>How do we know where to turn?</vt:lpstr>
      <vt:lpstr>How do we know where to turn?</vt:lpstr>
      <vt:lpstr>How do we know where to turn?</vt:lpstr>
      <vt:lpstr>Today’s guest</vt:lpstr>
      <vt:lpstr>Other places to find data</vt:lpstr>
      <vt:lpstr>Other places to find data</vt:lpstr>
      <vt:lpstr>Other places to find data</vt:lpstr>
      <vt:lpstr>Other places to find data</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Assignment</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51</cp:revision>
  <dcterms:created xsi:type="dcterms:W3CDTF">2018-07-03T20:07:00Z</dcterms:created>
  <dcterms:modified xsi:type="dcterms:W3CDTF">2018-07-10T18:47:10Z</dcterms:modified>
</cp:coreProperties>
</file>